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268"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6437" autoAdjust="0"/>
  </p:normalViewPr>
  <p:slideViewPr>
    <p:cSldViewPr>
      <p:cViewPr varScale="1">
        <p:scale>
          <a:sx n="89" d="100"/>
          <a:sy n="89" d="100"/>
        </p:scale>
        <p:origin x="1662"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E3CA3C-866A-4C10-B777-9A41B5A39347}" type="datetimeFigureOut">
              <a:rPr lang="en-US" smtClean="0"/>
              <a:t>1/25/2022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500"/>
              <a:t>. </a:t>
            </a:r>
            <a:endParaRPr lang="en-US" altLang="en-US" sz="3100"/>
          </a:p>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443038" y="685800"/>
            <a:ext cx="3971925" cy="2979738"/>
          </a:xfrm>
          <a:ln/>
        </p:spPr>
      </p:sp>
      <p:sp>
        <p:nvSpPr>
          <p:cNvPr id="160771" name="Rectangle 3"/>
          <p:cNvSpPr>
            <a:spLocks noGrp="1" noChangeArrowheads="1"/>
          </p:cNvSpPr>
          <p:nvPr>
            <p:ph type="body" idx="1"/>
          </p:nvPr>
        </p:nvSpPr>
        <p:spPr>
          <a:xfrm>
            <a:off x="686423" y="4344025"/>
            <a:ext cx="5485158" cy="4114489"/>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184275" y="301625"/>
            <a:ext cx="4567238" cy="3427413"/>
          </a:xfrm>
          <a:ln/>
        </p:spPr>
      </p:sp>
      <p:sp>
        <p:nvSpPr>
          <p:cNvPr id="140291" name="Rectangle 3"/>
          <p:cNvSpPr>
            <a:spLocks noGrp="1" noChangeArrowheads="1"/>
          </p:cNvSpPr>
          <p:nvPr>
            <p:ph type="body" idx="1"/>
          </p:nvPr>
        </p:nvSpPr>
        <p:spPr>
          <a:xfrm>
            <a:off x="898923" y="3897692"/>
            <a:ext cx="5028903" cy="4644571"/>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14920" y="4344966"/>
            <a:ext cx="5028161" cy="4113234"/>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686116" y="4064002"/>
            <a:ext cx="5886134" cy="4393572"/>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181100" y="301625"/>
            <a:ext cx="4572000" cy="3429000"/>
          </a:xfrm>
          <a:ln/>
        </p:spPr>
      </p:sp>
      <p:sp>
        <p:nvSpPr>
          <p:cNvPr id="23555" name="Rectangle 3"/>
          <p:cNvSpPr>
            <a:spLocks noGrp="1" noChangeArrowheads="1"/>
          </p:cNvSpPr>
          <p:nvPr>
            <p:ph type="body" idx="1"/>
          </p:nvPr>
        </p:nvSpPr>
        <p:spPr>
          <a:xfrm>
            <a:off x="896938" y="3897313"/>
            <a:ext cx="5032375" cy="4645025"/>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a:t>In organizing this material, it was useful to divide history into epochs, each of which turned out to be describable by coherent themes and labels.</a:t>
            </a:r>
          </a:p>
          <a:p>
            <a:r>
              <a:rPr lang="en-US" altLang="en-US"/>
              <a:t>I’ll present only a few exemplars of each.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1.jpeg"/><Relationship Id="rId5" Type="http://schemas.openxmlformats.org/officeDocument/2006/relationships/hyperlink" Target="http://www.math.yorku.ca/SCS/Gallery/milestone/sec4.html" TargetMode="External"/><Relationship Id="rId10" Type="http://schemas.openxmlformats.org/officeDocument/2006/relationships/image" Target="../media/image18.png"/><Relationship Id="rId4" Type="http://schemas.openxmlformats.org/officeDocument/2006/relationships/image" Target="../media/image27.jpeg"/><Relationship Id="rId9"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3.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65.jpeg"/><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6.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4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g"/></Relationships>
</file>

<file path=ppt/slides/_rels/slide5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3.png"/><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5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hyperlink" Target="https://onlinelibrary.wiley.com/doi/full/10.1002/wics.1203" TargetMode="External"/><Relationship Id="rId2" Type="http://schemas.openxmlformats.org/officeDocument/2006/relationships/image" Target="../media/image113.jpg"/><Relationship Id="rId1" Type="http://schemas.openxmlformats.org/officeDocument/2006/relationships/slideLayout" Target="../slideLayouts/slideLayout6.xml"/><Relationship Id="rId5" Type="http://schemas.openxmlformats.org/officeDocument/2006/relationships/image" Target="../media/image114.gif"/><Relationship Id="rId4" Type="http://schemas.openxmlformats.org/officeDocument/2006/relationships/hyperlink" Target="https://www.uv.es/visualstats/"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2"/>
              </a:rPr>
              <a:t>https://friendly.github.io/6135</a:t>
            </a:r>
            <a:endParaRPr lang="en-US" sz="2000" dirty="0"/>
          </a:p>
        </p:txBody>
      </p:sp>
      <p:pic>
        <p:nvPicPr>
          <p:cNvPr id="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5110439"/>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101" y="3544992"/>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1447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962400" y="1828800"/>
            <a:ext cx="236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Beginning of</a:t>
            </a:r>
            <a:r>
              <a:rPr lang="en-US" altLang="en-US" sz="2000" b="1" dirty="0"/>
              <a:t> </a:t>
            </a:r>
            <a:r>
              <a:rPr lang="en-US" altLang="en-US" sz="2000" dirty="0"/>
              <a:t>modern graphics</a:t>
            </a:r>
          </a:p>
        </p:txBody>
      </p:sp>
      <p:sp>
        <p:nvSpPr>
          <p:cNvPr id="38919" name="Text Box 7"/>
          <p:cNvSpPr txBox="1">
            <a:spLocks noChangeArrowheads="1"/>
          </p:cNvSpPr>
          <p:nvPr/>
        </p:nvSpPr>
        <p:spPr bwMode="auto">
          <a:xfrm>
            <a:off x="4800600" y="28956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Golden Age of data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533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V="1">
            <a:off x="3581400" y="1905000"/>
            <a:ext cx="0" cy="4343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V="1">
            <a:off x="5715000" y="3657600"/>
            <a:ext cx="0" cy="2590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7010400" y="472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V="1">
            <a:off x="7543800" y="5105400"/>
            <a:ext cx="0" cy="1143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086379"/>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62400" y="1256346"/>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4986252"/>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43600"/>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43600"/>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2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analytic geometry: (x, y) coordinates (Descartes), </a:t>
            </a:r>
          </a:p>
          <a:p>
            <a:pPr lvl="1"/>
            <a:r>
              <a:rPr lang="en-US" sz="2000" dirty="0">
                <a:latin typeface="Arial" charset="0"/>
              </a:rPr>
              <a:t>theories of errors of measurement: astronomical observations (Laplace)</a:t>
            </a:r>
          </a:p>
          <a:p>
            <a:pPr lvl="1"/>
            <a:r>
              <a:rPr lang="en-US" sz="2000" dirty="0">
                <a:latin typeface="Arial" charset="0"/>
              </a:rPr>
              <a:t>the birth of probability theory--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graphic recording (</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spid="_x0000_s1067" name="Worksheet" r:id="rId4" imgW="4067497" imgH="2897287" progId="Excel.Sheet.8">
                  <p:embed/>
                </p:oleObj>
              </mc:Choice>
              <mc:Fallback>
                <p:oleObj name="Worksheet" r:id="rId4" imgW="4067497"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spid="_x0000_s2132" name="Worksheet" r:id="rId4" imgW="4148306" imgH="2897287" progId="Excel.Sheet.8">
                  <p:embed/>
                </p:oleObj>
              </mc:Choice>
              <mc:Fallback>
                <p:oleObj name="Worksheet" r:id="rId4" imgW="4148306"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spid="_x0000_s2133" name="Worksheet" r:id="rId6" imgW="4129907" imgH="2897287" progId="Excel.Sheet.8">
                  <p:embed/>
                </p:oleObj>
              </mc:Choice>
              <mc:Fallback>
                <p:oleObj name="Worksheet" r:id="rId6" imgW="4129907" imgH="289728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451866"/>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643768"/>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no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2">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4"/>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3"/>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4"/>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B0F0"/>
                </a:solidFill>
              </a:rPr>
              <a:t>“The only new thing in the world is the history you don’t know” – </a:t>
            </a:r>
            <a:r>
              <a:rPr lang="en-US" sz="2000" b="1" dirty="0">
                <a:solidFill>
                  <a:schemeClr val="bg1">
                    <a:lumMod val="50000"/>
                  </a:schemeClr>
                </a:solidFill>
              </a:rPr>
              <a:t>Harry S. Truman </a:t>
            </a:r>
          </a:p>
          <a:p>
            <a:pPr marL="457200" indent="0">
              <a:buNone/>
            </a:pPr>
            <a:r>
              <a:rPr lang="en-US" sz="2000" dirty="0">
                <a:solidFill>
                  <a:srgbClr val="00B0F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B0F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5074</Words>
  <Application>Microsoft Office PowerPoint</Application>
  <PresentationFormat>On-screen Show (4:3)</PresentationFormat>
  <Paragraphs>589</Paragraphs>
  <Slides>63</Slides>
  <Notes>43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9" baseType="lpstr">
      <vt:lpstr>Arial</vt:lpstr>
      <vt:lpstr>Calibri</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5</cp:revision>
  <dcterms:created xsi:type="dcterms:W3CDTF">2022-01-25T15:19:31Z</dcterms:created>
  <dcterms:modified xsi:type="dcterms:W3CDTF">2022-01-25T17:21:54Z</dcterms:modified>
</cp:coreProperties>
</file>